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58"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28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95D6-92EE-4305-AE3B-B5619DE0C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51224-B5BA-49CE-8469-EBA991C49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D9D88-609E-48DA-BEA7-568DB85928AE}"/>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960F3CD2-FAA6-47BB-BBBE-977132747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0B78-12AC-418D-ABBB-9853072A0E9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09858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435B-78F6-47E7-AAA0-995E2AE42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57809-D426-4A30-AD06-7EACF87BFA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72B5-C1E8-49F5-A12F-BC826002691A}"/>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3C373F36-83BA-42C8-ADFE-467CA63BD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44E5B-C533-4A08-96E7-BC093819A4B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423718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70F14-7449-41CE-9D08-1CC3DA975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EB6359-C35A-4D65-9E87-B1EB44834B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587A4-8636-4C07-8D43-03E52D8C0B8D}"/>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755B161D-1675-405A-AF78-34B43D76A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298A6-EBBB-4470-98F4-E11F408F2887}"/>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959667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3380-D454-43E6-812F-E83569B8D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F6B66-50DC-437B-A43F-F4F243F84A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5B396-8C58-4A73-83C7-ED0E2D0143A4}"/>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9A908D2A-DB35-460A-82D2-4247BA11C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C9FDB-EC72-4D6B-BAB0-4B857B4FFD14}"/>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03390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C38D-8E4A-4DE8-A171-4FD66B535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99110-BAAC-4AED-8507-DE3B8E3F0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D0F907-E66D-4D58-8690-11F09FCE24EC}"/>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605CC4A6-D4F1-43BC-B686-73FBDDB03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F0361-E50A-4240-ABC0-9FEE3EA68A7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80825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9906-443D-4340-8AC5-AC5EC3A4E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ADB4B-74AB-43EF-B1B1-B8E907A4F76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E5EDB-68EF-4D75-B62B-ECBCBC81BD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14DA7-30E9-4456-A755-50FA79242688}"/>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6" name="Footer Placeholder 5">
            <a:extLst>
              <a:ext uri="{FF2B5EF4-FFF2-40B4-BE49-F238E27FC236}">
                <a16:creationId xmlns:a16="http://schemas.microsoft.com/office/drawing/2014/main" id="{99CD86AD-1001-4854-B59F-41CF616E2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CB9DB-4C15-4A93-BE83-52F62FD953CB}"/>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52841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2DF1-C646-4E9D-BA52-4A1458B4F3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B8DB9-681A-4C2A-A2CC-C68BDFC35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408568-021D-48DD-B1B4-ADFD36F1A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EE3D83-3B5F-490C-940B-90DD6102B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6C4BA8-8FE5-4954-A5EB-C7180BFC65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D5C529-02BA-4CAC-9BD1-0454B3AB0EAD}"/>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8" name="Footer Placeholder 7">
            <a:extLst>
              <a:ext uri="{FF2B5EF4-FFF2-40B4-BE49-F238E27FC236}">
                <a16:creationId xmlns:a16="http://schemas.microsoft.com/office/drawing/2014/main" id="{0F9DC68F-A45F-41D9-BDFF-36C166CD2F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EEDACF-5009-4D0E-89AC-EF178230518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18573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B978-2340-4668-AD00-98BBAA4F82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036D6-D4F8-4BD4-AA4D-16D9D1AA66A3}"/>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4" name="Footer Placeholder 3">
            <a:extLst>
              <a:ext uri="{FF2B5EF4-FFF2-40B4-BE49-F238E27FC236}">
                <a16:creationId xmlns:a16="http://schemas.microsoft.com/office/drawing/2014/main" id="{7AD363FE-8759-47D9-B96B-EC594DC40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94CB04-A561-4A09-BCC9-CA063C3853BF}"/>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2636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11C1C-B913-4F13-B5EF-7A495D5C487B}"/>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3" name="Footer Placeholder 2">
            <a:extLst>
              <a:ext uri="{FF2B5EF4-FFF2-40B4-BE49-F238E27FC236}">
                <a16:creationId xmlns:a16="http://schemas.microsoft.com/office/drawing/2014/main" id="{0B521921-8E9D-4B78-B57F-8A710C221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7BFD1D-D123-40C3-8EFD-05B8DCF9CB73}"/>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52450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1FE0-A7F0-44B8-A45A-0E99C55B7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C59A6-6CCD-48A1-995F-E5FA02F0F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A2C0AA-15C8-4C93-A603-35377B460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B58449-8B14-48FC-9D51-5D7B04448BAE}"/>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6" name="Footer Placeholder 5">
            <a:extLst>
              <a:ext uri="{FF2B5EF4-FFF2-40B4-BE49-F238E27FC236}">
                <a16:creationId xmlns:a16="http://schemas.microsoft.com/office/drawing/2014/main" id="{0B6B6C45-1F6C-4D9D-AD2B-0CD9387A8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C8BDF-BE1F-4D1C-9226-43B01DE953D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621185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1A82-E3BF-4C89-AF1B-B078813A81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D47540-E6F7-4B47-A6AA-9C527E97D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D20DD-BFC8-437A-BB93-B0B104C35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7A7106-8901-43D3-9F50-2634F93E228B}"/>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6" name="Footer Placeholder 5">
            <a:extLst>
              <a:ext uri="{FF2B5EF4-FFF2-40B4-BE49-F238E27FC236}">
                <a16:creationId xmlns:a16="http://schemas.microsoft.com/office/drawing/2014/main" id="{0AE5098D-8985-43A9-93A4-79056E516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4FF7C-571E-4FC5-9953-E493023ECEF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1463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11E89F-6030-4513-9D1C-486DDB5DE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FC7EA-3D2A-4BCC-98FD-6F0AF61ED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9277-6AA9-4CE2-8BE0-3783690AFF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61BB4A4E-41AD-468E-8AC5-3D8855BD51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63CCE-1538-47E5-A5DE-42DFA9B43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AC5AF-2BEC-41A2-B617-1FE7E2F14698}" type="slidenum">
              <a:rPr lang="en-US" smtClean="0"/>
              <a:t>‹#›</a:t>
            </a:fld>
            <a:endParaRPr lang="en-US"/>
          </a:p>
        </p:txBody>
      </p:sp>
    </p:spTree>
    <p:extLst>
      <p:ext uri="{BB962C8B-B14F-4D97-AF65-F5344CB8AC3E}">
        <p14:creationId xmlns:p14="http://schemas.microsoft.com/office/powerpoint/2010/main" val="2252919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0.png"/><Relationship Id="rId7"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3.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80F877-787C-48BF-A007-0C5F61A4C13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2" b="12445"/>
          <a:stretch/>
        </p:blipFill>
        <p:spPr>
          <a:xfrm>
            <a:off x="-305" y="-1"/>
            <a:ext cx="6423053" cy="6858001"/>
          </a:xfrm>
          <a:prstGeom prst="rect">
            <a:avLst/>
          </a:prstGeom>
        </p:spPr>
      </p:pic>
      <p:pic>
        <p:nvPicPr>
          <p:cNvPr id="12" name="Picture 11">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53F351-0857-4AF5-93E9-4D047DCB9551}"/>
              </a:ext>
            </a:extLst>
          </p:cNvPr>
          <p:cNvSpPr>
            <a:spLocks noGrp="1"/>
          </p:cNvSpPr>
          <p:nvPr>
            <p:ph type="ctrTitle"/>
          </p:nvPr>
        </p:nvSpPr>
        <p:spPr>
          <a:xfrm>
            <a:off x="6748272" y="2063692"/>
            <a:ext cx="5138928" cy="3573491"/>
          </a:xfrm>
        </p:spPr>
        <p:txBody>
          <a:bodyPr anchor="t">
            <a:noAutofit/>
          </a:bodyPr>
          <a:lstStyle/>
          <a:p>
            <a:pPr algn="l"/>
            <a:r>
              <a:rPr lang="en-US" sz="10000" dirty="0">
                <a:solidFill>
                  <a:srgbClr val="082833"/>
                </a:solidFill>
                <a:latin typeface="Endor" panose="04060704060E02020E02" pitchFamily="82" charset="0"/>
              </a:rPr>
              <a:t>House of Shadows</a:t>
            </a:r>
          </a:p>
        </p:txBody>
      </p:sp>
    </p:spTree>
    <p:extLst>
      <p:ext uri="{BB962C8B-B14F-4D97-AF65-F5344CB8AC3E}">
        <p14:creationId xmlns:p14="http://schemas.microsoft.com/office/powerpoint/2010/main" val="167644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CA38-5CA0-4820-BE80-90DF4BC10194}"/>
              </a:ext>
            </a:extLst>
          </p:cNvPr>
          <p:cNvSpPr>
            <a:spLocks noGrp="1"/>
          </p:cNvSpPr>
          <p:nvPr>
            <p:ph type="title"/>
          </p:nvPr>
        </p:nvSpPr>
        <p:spPr>
          <a:xfrm>
            <a:off x="0" y="0"/>
            <a:ext cx="10515600" cy="1325563"/>
          </a:xfrm>
        </p:spPr>
        <p:txBody>
          <a:bodyPr/>
          <a:lstStyle/>
          <a:p>
            <a:r>
              <a:rPr lang="en-US" dirty="0">
                <a:latin typeface="Living by Numbers" panose="04010400000000000000" pitchFamily="82" charset="0"/>
              </a:rPr>
              <a:t>What is House of Shadows?</a:t>
            </a:r>
          </a:p>
        </p:txBody>
      </p:sp>
      <p:sp>
        <p:nvSpPr>
          <p:cNvPr id="3" name="Content Placeholder 2">
            <a:extLst>
              <a:ext uri="{FF2B5EF4-FFF2-40B4-BE49-F238E27FC236}">
                <a16:creationId xmlns:a16="http://schemas.microsoft.com/office/drawing/2014/main" id="{7B5EBB13-8552-4D83-BA61-2F1F2F0419FE}"/>
              </a:ext>
            </a:extLst>
          </p:cNvPr>
          <p:cNvSpPr>
            <a:spLocks noGrp="1"/>
          </p:cNvSpPr>
          <p:nvPr>
            <p:ph sz="half" idx="1"/>
          </p:nvPr>
        </p:nvSpPr>
        <p:spPr>
          <a:xfrm>
            <a:off x="150303" y="1510120"/>
            <a:ext cx="5181600" cy="4351338"/>
          </a:xfrm>
        </p:spPr>
        <p:txBody>
          <a:bodyPr/>
          <a:lstStyle/>
          <a:p>
            <a:r>
              <a:rPr lang="en-US" dirty="0">
                <a:latin typeface="Living by Numbers" panose="04010400000000000000" pitchFamily="82" charset="0"/>
              </a:rPr>
              <a:t>Single-Player Horror Adventure</a:t>
            </a:r>
          </a:p>
          <a:p>
            <a:r>
              <a:rPr lang="en-US" dirty="0">
                <a:latin typeface="Living by Numbers" panose="04010400000000000000" pitchFamily="82" charset="0"/>
              </a:rPr>
              <a:t>Point-and-Click Gameplay</a:t>
            </a:r>
          </a:p>
          <a:p>
            <a:r>
              <a:rPr lang="en-US" dirty="0">
                <a:latin typeface="Living by Numbers" panose="04010400000000000000" pitchFamily="82" charset="0"/>
              </a:rPr>
              <a:t>Solve the mystery of your lost twin by solving various puzzles and overcoming challenges.</a:t>
            </a:r>
          </a:p>
        </p:txBody>
      </p:sp>
      <p:pic>
        <p:nvPicPr>
          <p:cNvPr id="15" name="Picture 14">
            <a:extLst>
              <a:ext uri="{FF2B5EF4-FFF2-40B4-BE49-F238E27FC236}">
                <a16:creationId xmlns:a16="http://schemas.microsoft.com/office/drawing/2014/main" id="{17F4A879-EB38-469D-9F20-4DCE3CD3735B}"/>
              </a:ext>
            </a:extLst>
          </p:cNvPr>
          <p:cNvPicPr>
            <a:picLocks noChangeAspect="1"/>
          </p:cNvPicPr>
          <p:nvPr/>
        </p:nvPicPr>
        <p:blipFill>
          <a:blip r:embed="rId2"/>
          <a:stretch>
            <a:fillRect/>
          </a:stretch>
        </p:blipFill>
        <p:spPr>
          <a:xfrm>
            <a:off x="5233307" y="996542"/>
            <a:ext cx="5282293" cy="2744383"/>
          </a:xfrm>
          <a:prstGeom prst="rect">
            <a:avLst/>
          </a:prstGeom>
        </p:spPr>
      </p:pic>
      <p:pic>
        <p:nvPicPr>
          <p:cNvPr id="16" name="Picture 15">
            <a:extLst>
              <a:ext uri="{FF2B5EF4-FFF2-40B4-BE49-F238E27FC236}">
                <a16:creationId xmlns:a16="http://schemas.microsoft.com/office/drawing/2014/main" id="{90BCEB3E-D7FD-49BF-9B9C-315D9056000E}"/>
              </a:ext>
            </a:extLst>
          </p:cNvPr>
          <p:cNvPicPr>
            <a:picLocks noChangeAspect="1"/>
          </p:cNvPicPr>
          <p:nvPr/>
        </p:nvPicPr>
        <p:blipFill>
          <a:blip r:embed="rId3"/>
          <a:stretch>
            <a:fillRect/>
          </a:stretch>
        </p:blipFill>
        <p:spPr>
          <a:xfrm>
            <a:off x="8212955" y="3227664"/>
            <a:ext cx="3535697" cy="2887282"/>
          </a:xfrm>
          <a:prstGeom prst="rect">
            <a:avLst/>
          </a:prstGeom>
        </p:spPr>
      </p:pic>
      <p:pic>
        <p:nvPicPr>
          <p:cNvPr id="18" name="Picture 17">
            <a:extLst>
              <a:ext uri="{FF2B5EF4-FFF2-40B4-BE49-F238E27FC236}">
                <a16:creationId xmlns:a16="http://schemas.microsoft.com/office/drawing/2014/main" id="{C3236032-1D5A-44CF-9ADA-00EFA10FED9A}"/>
              </a:ext>
            </a:extLst>
          </p:cNvPr>
          <p:cNvPicPr>
            <a:picLocks noChangeAspect="1"/>
          </p:cNvPicPr>
          <p:nvPr/>
        </p:nvPicPr>
        <p:blipFill>
          <a:blip r:embed="rId4"/>
          <a:stretch>
            <a:fillRect/>
          </a:stretch>
        </p:blipFill>
        <p:spPr>
          <a:xfrm>
            <a:off x="3537809" y="3740925"/>
            <a:ext cx="4267289" cy="2791727"/>
          </a:xfrm>
          <a:prstGeom prst="rect">
            <a:avLst/>
          </a:prstGeom>
        </p:spPr>
      </p:pic>
    </p:spTree>
    <p:extLst>
      <p:ext uri="{BB962C8B-B14F-4D97-AF65-F5344CB8AC3E}">
        <p14:creationId xmlns:p14="http://schemas.microsoft.com/office/powerpoint/2010/main" val="316023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8305-1BA0-4486-9856-C7BD780314D0}"/>
              </a:ext>
            </a:extLst>
          </p:cNvPr>
          <p:cNvSpPr>
            <a:spLocks noGrp="1"/>
          </p:cNvSpPr>
          <p:nvPr>
            <p:ph type="title"/>
          </p:nvPr>
        </p:nvSpPr>
        <p:spPr>
          <a:xfrm>
            <a:off x="838200" y="-24606"/>
            <a:ext cx="10515600" cy="1325563"/>
          </a:xfrm>
        </p:spPr>
        <p:txBody>
          <a:bodyPr/>
          <a:lstStyle/>
          <a:p>
            <a:pPr algn="ctr"/>
            <a:r>
              <a:rPr lang="en-US" dirty="0">
                <a:latin typeface="Living by Numbers" panose="04010400000000000000" pitchFamily="82" charset="0"/>
              </a:rPr>
              <a:t>Begin by Choosing Your Character</a:t>
            </a:r>
          </a:p>
        </p:txBody>
      </p:sp>
      <p:pic>
        <p:nvPicPr>
          <p:cNvPr id="3" name="Picture 2">
            <a:extLst>
              <a:ext uri="{FF2B5EF4-FFF2-40B4-BE49-F238E27FC236}">
                <a16:creationId xmlns:a16="http://schemas.microsoft.com/office/drawing/2014/main" id="{D0F386AB-4DD3-4CA0-93EF-A0ABB57A67D7}"/>
              </a:ext>
            </a:extLst>
          </p:cNvPr>
          <p:cNvPicPr>
            <a:picLocks noChangeAspect="1"/>
          </p:cNvPicPr>
          <p:nvPr/>
        </p:nvPicPr>
        <p:blipFill>
          <a:blip r:embed="rId2"/>
          <a:stretch>
            <a:fillRect/>
          </a:stretch>
        </p:blipFill>
        <p:spPr>
          <a:xfrm>
            <a:off x="416468" y="1300957"/>
            <a:ext cx="8288693" cy="5059557"/>
          </a:xfrm>
          <a:prstGeom prst="rect">
            <a:avLst/>
          </a:prstGeom>
        </p:spPr>
      </p:pic>
      <p:sp>
        <p:nvSpPr>
          <p:cNvPr id="4" name="TextBox 3">
            <a:extLst>
              <a:ext uri="{FF2B5EF4-FFF2-40B4-BE49-F238E27FC236}">
                <a16:creationId xmlns:a16="http://schemas.microsoft.com/office/drawing/2014/main" id="{D06056C1-00F1-4F6F-9EBE-CF3FD30EAE81}"/>
              </a:ext>
            </a:extLst>
          </p:cNvPr>
          <p:cNvSpPr txBox="1"/>
          <p:nvPr/>
        </p:nvSpPr>
        <p:spPr>
          <a:xfrm>
            <a:off x="8705161" y="2413337"/>
            <a:ext cx="3587842" cy="2031325"/>
          </a:xfrm>
          <a:prstGeom prst="rect">
            <a:avLst/>
          </a:prstGeom>
          <a:noFill/>
        </p:spPr>
        <p:txBody>
          <a:bodyPr wrap="none" rtlCol="0">
            <a:spAutoFit/>
          </a:bodyPr>
          <a:lstStyle/>
          <a:p>
            <a:r>
              <a:rPr lang="en-US" dirty="0">
                <a:latin typeface="Bahnschrift" panose="020B0502040204020203" pitchFamily="34" charset="0"/>
              </a:rPr>
              <a:t>With a dynamic narration feature, </a:t>
            </a:r>
          </a:p>
          <a:p>
            <a:r>
              <a:rPr lang="en-US" dirty="0">
                <a:latin typeface="Bahnschrift" panose="020B0502040204020203" pitchFamily="34" charset="0"/>
              </a:rPr>
              <a:t>the game will remember your</a:t>
            </a:r>
          </a:p>
          <a:p>
            <a:r>
              <a:rPr lang="en-US" dirty="0">
                <a:latin typeface="Bahnschrift" panose="020B0502040204020203" pitchFamily="34" charset="0"/>
              </a:rPr>
              <a:t>choice and will adapt gameplay</a:t>
            </a:r>
          </a:p>
          <a:p>
            <a:r>
              <a:rPr lang="en-US" dirty="0">
                <a:latin typeface="Bahnschrift" panose="020B0502040204020203" pitchFamily="34" charset="0"/>
              </a:rPr>
              <a:t>and dialogue to reflect which </a:t>
            </a:r>
          </a:p>
          <a:p>
            <a:r>
              <a:rPr lang="en-US" dirty="0">
                <a:latin typeface="Bahnschrift" panose="020B0502040204020203" pitchFamily="34" charset="0"/>
              </a:rPr>
              <a:t>character you have chosen, vs.</a:t>
            </a:r>
          </a:p>
          <a:p>
            <a:r>
              <a:rPr lang="en-US" dirty="0">
                <a:latin typeface="Bahnschrift" panose="020B0502040204020203" pitchFamily="34" charset="0"/>
              </a:rPr>
              <a:t>which character will then become</a:t>
            </a:r>
          </a:p>
          <a:p>
            <a:r>
              <a:rPr lang="en-US" dirty="0">
                <a:latin typeface="Bahnschrift" panose="020B0502040204020203" pitchFamily="34" charset="0"/>
              </a:rPr>
              <a:t>the missing sibling.</a:t>
            </a:r>
          </a:p>
        </p:txBody>
      </p:sp>
    </p:spTree>
    <p:extLst>
      <p:ext uri="{BB962C8B-B14F-4D97-AF65-F5344CB8AC3E}">
        <p14:creationId xmlns:p14="http://schemas.microsoft.com/office/powerpoint/2010/main" val="356318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91F4-7C9A-4AAB-B78C-0B44BF424239}"/>
              </a:ext>
            </a:extLst>
          </p:cNvPr>
          <p:cNvSpPr>
            <a:spLocks noGrp="1"/>
          </p:cNvSpPr>
          <p:nvPr>
            <p:ph type="title"/>
          </p:nvPr>
        </p:nvSpPr>
        <p:spPr/>
        <p:txBody>
          <a:bodyPr/>
          <a:lstStyle/>
          <a:p>
            <a:r>
              <a:rPr lang="en-US" dirty="0"/>
              <a:t>The House</a:t>
            </a:r>
          </a:p>
        </p:txBody>
      </p:sp>
      <p:sp>
        <p:nvSpPr>
          <p:cNvPr id="3" name="TextBox 2">
            <a:extLst>
              <a:ext uri="{FF2B5EF4-FFF2-40B4-BE49-F238E27FC236}">
                <a16:creationId xmlns:a16="http://schemas.microsoft.com/office/drawing/2014/main" id="{B1135CB4-519C-49C1-BC98-7F3E0705E340}"/>
              </a:ext>
            </a:extLst>
          </p:cNvPr>
          <p:cNvSpPr txBox="1"/>
          <p:nvPr/>
        </p:nvSpPr>
        <p:spPr>
          <a:xfrm>
            <a:off x="660300" y="1560352"/>
            <a:ext cx="3582099" cy="1754326"/>
          </a:xfrm>
          <a:prstGeom prst="rect">
            <a:avLst/>
          </a:prstGeom>
          <a:noFill/>
        </p:spPr>
        <p:txBody>
          <a:bodyPr wrap="square" rtlCol="0">
            <a:spAutoFit/>
          </a:bodyPr>
          <a:lstStyle/>
          <a:p>
            <a:r>
              <a:rPr lang="en-US" dirty="0"/>
              <a:t>The game consists of several levels that the player may explore as they gather new items to open new areas of the house and its surrounding grounds. The game contains 12 levels in total.</a:t>
            </a:r>
          </a:p>
        </p:txBody>
      </p:sp>
      <p:pic>
        <p:nvPicPr>
          <p:cNvPr id="4" name="Picture 3">
            <a:extLst>
              <a:ext uri="{FF2B5EF4-FFF2-40B4-BE49-F238E27FC236}">
                <a16:creationId xmlns:a16="http://schemas.microsoft.com/office/drawing/2014/main" id="{944E6AA8-6D99-4010-9950-F7ACEDC1496E}"/>
              </a:ext>
            </a:extLst>
          </p:cNvPr>
          <p:cNvPicPr>
            <a:picLocks noChangeAspect="1"/>
          </p:cNvPicPr>
          <p:nvPr/>
        </p:nvPicPr>
        <p:blipFill>
          <a:blip r:embed="rId2"/>
          <a:stretch>
            <a:fillRect/>
          </a:stretch>
        </p:blipFill>
        <p:spPr>
          <a:xfrm>
            <a:off x="607536" y="5017709"/>
            <a:ext cx="2752506" cy="1320987"/>
          </a:xfrm>
          <a:prstGeom prst="rect">
            <a:avLst/>
          </a:prstGeom>
        </p:spPr>
      </p:pic>
      <p:pic>
        <p:nvPicPr>
          <p:cNvPr id="5" name="Picture 4">
            <a:extLst>
              <a:ext uri="{FF2B5EF4-FFF2-40B4-BE49-F238E27FC236}">
                <a16:creationId xmlns:a16="http://schemas.microsoft.com/office/drawing/2014/main" id="{ED9ABA14-9886-4DB0-8334-6D77A39B2C86}"/>
              </a:ext>
            </a:extLst>
          </p:cNvPr>
          <p:cNvPicPr>
            <a:picLocks noChangeAspect="1"/>
          </p:cNvPicPr>
          <p:nvPr/>
        </p:nvPicPr>
        <p:blipFill>
          <a:blip r:embed="rId3"/>
          <a:stretch>
            <a:fillRect/>
          </a:stretch>
        </p:blipFill>
        <p:spPr>
          <a:xfrm>
            <a:off x="660300" y="3490784"/>
            <a:ext cx="2646978" cy="1320987"/>
          </a:xfrm>
          <a:prstGeom prst="rect">
            <a:avLst/>
          </a:prstGeom>
        </p:spPr>
      </p:pic>
      <p:pic>
        <p:nvPicPr>
          <p:cNvPr id="6" name="Picture 5">
            <a:extLst>
              <a:ext uri="{FF2B5EF4-FFF2-40B4-BE49-F238E27FC236}">
                <a16:creationId xmlns:a16="http://schemas.microsoft.com/office/drawing/2014/main" id="{239C5376-80CC-4EDD-B8D3-6AE30C2AA8CA}"/>
              </a:ext>
            </a:extLst>
          </p:cNvPr>
          <p:cNvPicPr>
            <a:picLocks noChangeAspect="1"/>
          </p:cNvPicPr>
          <p:nvPr/>
        </p:nvPicPr>
        <p:blipFill>
          <a:blip r:embed="rId4"/>
          <a:stretch>
            <a:fillRect/>
          </a:stretch>
        </p:blipFill>
        <p:spPr>
          <a:xfrm>
            <a:off x="4291032" y="1883892"/>
            <a:ext cx="2926822" cy="1594073"/>
          </a:xfrm>
          <a:prstGeom prst="rect">
            <a:avLst/>
          </a:prstGeom>
        </p:spPr>
      </p:pic>
      <p:pic>
        <p:nvPicPr>
          <p:cNvPr id="7" name="Picture 6">
            <a:extLst>
              <a:ext uri="{FF2B5EF4-FFF2-40B4-BE49-F238E27FC236}">
                <a16:creationId xmlns:a16="http://schemas.microsoft.com/office/drawing/2014/main" id="{D7884327-24EF-4A8A-AB7C-9789D3EA2C29}"/>
              </a:ext>
            </a:extLst>
          </p:cNvPr>
          <p:cNvPicPr>
            <a:picLocks noChangeAspect="1"/>
          </p:cNvPicPr>
          <p:nvPr/>
        </p:nvPicPr>
        <p:blipFill>
          <a:blip r:embed="rId5"/>
          <a:stretch>
            <a:fillRect/>
          </a:stretch>
        </p:blipFill>
        <p:spPr>
          <a:xfrm>
            <a:off x="4295162" y="311045"/>
            <a:ext cx="2922692" cy="1433721"/>
          </a:xfrm>
          <a:prstGeom prst="rect">
            <a:avLst/>
          </a:prstGeom>
        </p:spPr>
      </p:pic>
      <p:pic>
        <p:nvPicPr>
          <p:cNvPr id="8" name="Picture 7">
            <a:extLst>
              <a:ext uri="{FF2B5EF4-FFF2-40B4-BE49-F238E27FC236}">
                <a16:creationId xmlns:a16="http://schemas.microsoft.com/office/drawing/2014/main" id="{602AD0CB-44D8-4130-9CBF-8B32073421DC}"/>
              </a:ext>
            </a:extLst>
          </p:cNvPr>
          <p:cNvPicPr>
            <a:picLocks noChangeAspect="1"/>
          </p:cNvPicPr>
          <p:nvPr/>
        </p:nvPicPr>
        <p:blipFill>
          <a:blip r:embed="rId6"/>
          <a:stretch>
            <a:fillRect/>
          </a:stretch>
        </p:blipFill>
        <p:spPr>
          <a:xfrm>
            <a:off x="8040153" y="2022378"/>
            <a:ext cx="2926822" cy="1754327"/>
          </a:xfrm>
          <a:prstGeom prst="rect">
            <a:avLst/>
          </a:prstGeom>
        </p:spPr>
      </p:pic>
      <p:pic>
        <p:nvPicPr>
          <p:cNvPr id="9" name="Picture 8">
            <a:extLst>
              <a:ext uri="{FF2B5EF4-FFF2-40B4-BE49-F238E27FC236}">
                <a16:creationId xmlns:a16="http://schemas.microsoft.com/office/drawing/2014/main" id="{014D7686-D648-4607-B246-BCFC9DF781EC}"/>
              </a:ext>
            </a:extLst>
          </p:cNvPr>
          <p:cNvPicPr>
            <a:picLocks noChangeAspect="1"/>
          </p:cNvPicPr>
          <p:nvPr/>
        </p:nvPicPr>
        <p:blipFill>
          <a:blip r:embed="rId7"/>
          <a:stretch>
            <a:fillRect/>
          </a:stretch>
        </p:blipFill>
        <p:spPr>
          <a:xfrm>
            <a:off x="8040153" y="4023335"/>
            <a:ext cx="2926822" cy="1576873"/>
          </a:xfrm>
          <a:prstGeom prst="rect">
            <a:avLst/>
          </a:prstGeom>
        </p:spPr>
      </p:pic>
      <p:pic>
        <p:nvPicPr>
          <p:cNvPr id="10" name="Picture 9">
            <a:extLst>
              <a:ext uri="{FF2B5EF4-FFF2-40B4-BE49-F238E27FC236}">
                <a16:creationId xmlns:a16="http://schemas.microsoft.com/office/drawing/2014/main" id="{A122A56C-243F-47E8-BDC5-2A2CB700FDE6}"/>
              </a:ext>
            </a:extLst>
          </p:cNvPr>
          <p:cNvPicPr>
            <a:picLocks noChangeAspect="1"/>
          </p:cNvPicPr>
          <p:nvPr/>
        </p:nvPicPr>
        <p:blipFill>
          <a:blip r:embed="rId8"/>
          <a:stretch>
            <a:fillRect/>
          </a:stretch>
        </p:blipFill>
        <p:spPr>
          <a:xfrm>
            <a:off x="4291032" y="3617091"/>
            <a:ext cx="2926822" cy="1320986"/>
          </a:xfrm>
          <a:prstGeom prst="rect">
            <a:avLst/>
          </a:prstGeom>
        </p:spPr>
      </p:pic>
      <p:pic>
        <p:nvPicPr>
          <p:cNvPr id="11" name="Picture 10">
            <a:extLst>
              <a:ext uri="{FF2B5EF4-FFF2-40B4-BE49-F238E27FC236}">
                <a16:creationId xmlns:a16="http://schemas.microsoft.com/office/drawing/2014/main" id="{88E69407-4E35-4DCA-A941-A103C8460ABF}"/>
              </a:ext>
            </a:extLst>
          </p:cNvPr>
          <p:cNvPicPr>
            <a:picLocks noChangeAspect="1"/>
          </p:cNvPicPr>
          <p:nvPr/>
        </p:nvPicPr>
        <p:blipFill>
          <a:blip r:embed="rId9"/>
          <a:stretch>
            <a:fillRect/>
          </a:stretch>
        </p:blipFill>
        <p:spPr>
          <a:xfrm>
            <a:off x="4291032" y="5207719"/>
            <a:ext cx="2926822" cy="1433721"/>
          </a:xfrm>
          <a:prstGeom prst="rect">
            <a:avLst/>
          </a:prstGeom>
        </p:spPr>
      </p:pic>
      <p:pic>
        <p:nvPicPr>
          <p:cNvPr id="12" name="Picture 11">
            <a:extLst>
              <a:ext uri="{FF2B5EF4-FFF2-40B4-BE49-F238E27FC236}">
                <a16:creationId xmlns:a16="http://schemas.microsoft.com/office/drawing/2014/main" id="{1E5F42FB-E7B2-4A3E-BF48-C61E0AB07863}"/>
              </a:ext>
            </a:extLst>
          </p:cNvPr>
          <p:cNvPicPr>
            <a:picLocks noChangeAspect="1"/>
          </p:cNvPicPr>
          <p:nvPr/>
        </p:nvPicPr>
        <p:blipFill>
          <a:blip r:embed="rId10"/>
          <a:stretch>
            <a:fillRect/>
          </a:stretch>
        </p:blipFill>
        <p:spPr>
          <a:xfrm>
            <a:off x="8040153" y="311045"/>
            <a:ext cx="2926822" cy="1594073"/>
          </a:xfrm>
          <a:prstGeom prst="rect">
            <a:avLst/>
          </a:prstGeom>
        </p:spPr>
      </p:pic>
      <p:pic>
        <p:nvPicPr>
          <p:cNvPr id="13" name="Picture 12">
            <a:extLst>
              <a:ext uri="{FF2B5EF4-FFF2-40B4-BE49-F238E27FC236}">
                <a16:creationId xmlns:a16="http://schemas.microsoft.com/office/drawing/2014/main" id="{908D2750-B876-4ACE-B5FC-1786C12ACCF8}"/>
              </a:ext>
            </a:extLst>
          </p:cNvPr>
          <p:cNvPicPr>
            <a:picLocks noChangeAspect="1"/>
          </p:cNvPicPr>
          <p:nvPr/>
        </p:nvPicPr>
        <p:blipFill>
          <a:blip r:embed="rId11"/>
          <a:stretch>
            <a:fillRect/>
          </a:stretch>
        </p:blipFill>
        <p:spPr>
          <a:xfrm>
            <a:off x="8040153" y="5719811"/>
            <a:ext cx="2926822" cy="1072875"/>
          </a:xfrm>
          <a:prstGeom prst="rect">
            <a:avLst/>
          </a:prstGeom>
        </p:spPr>
      </p:pic>
    </p:spTree>
    <p:extLst>
      <p:ext uri="{BB962C8B-B14F-4D97-AF65-F5344CB8AC3E}">
        <p14:creationId xmlns:p14="http://schemas.microsoft.com/office/powerpoint/2010/main" val="209470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0E67-BDAF-4D2D-A6D9-389472F1DB13}"/>
              </a:ext>
            </a:extLst>
          </p:cNvPr>
          <p:cNvSpPr>
            <a:spLocks noGrp="1"/>
          </p:cNvSpPr>
          <p:nvPr>
            <p:ph type="title"/>
          </p:nvPr>
        </p:nvSpPr>
        <p:spPr/>
        <p:txBody>
          <a:bodyPr/>
          <a:lstStyle/>
          <a:p>
            <a:r>
              <a:rPr lang="en-US" dirty="0"/>
              <a:t>Minigames</a:t>
            </a:r>
          </a:p>
        </p:txBody>
      </p:sp>
      <p:pic>
        <p:nvPicPr>
          <p:cNvPr id="3" name="Picture 2">
            <a:extLst>
              <a:ext uri="{FF2B5EF4-FFF2-40B4-BE49-F238E27FC236}">
                <a16:creationId xmlns:a16="http://schemas.microsoft.com/office/drawing/2014/main" id="{4C29394A-9516-4B63-9FA0-B4EEE9E2B413}"/>
              </a:ext>
            </a:extLst>
          </p:cNvPr>
          <p:cNvPicPr>
            <a:picLocks noChangeAspect="1"/>
          </p:cNvPicPr>
          <p:nvPr/>
        </p:nvPicPr>
        <p:blipFill>
          <a:blip r:embed="rId2"/>
          <a:stretch>
            <a:fillRect/>
          </a:stretch>
        </p:blipFill>
        <p:spPr>
          <a:xfrm>
            <a:off x="4954393" y="3098370"/>
            <a:ext cx="3001750" cy="1641582"/>
          </a:xfrm>
          <a:prstGeom prst="rect">
            <a:avLst/>
          </a:prstGeom>
        </p:spPr>
      </p:pic>
      <p:pic>
        <p:nvPicPr>
          <p:cNvPr id="4" name="Picture 3">
            <a:extLst>
              <a:ext uri="{FF2B5EF4-FFF2-40B4-BE49-F238E27FC236}">
                <a16:creationId xmlns:a16="http://schemas.microsoft.com/office/drawing/2014/main" id="{6999AD5E-4C1D-4EEE-98E0-69960A587627}"/>
              </a:ext>
            </a:extLst>
          </p:cNvPr>
          <p:cNvPicPr>
            <a:picLocks noChangeAspect="1"/>
          </p:cNvPicPr>
          <p:nvPr/>
        </p:nvPicPr>
        <p:blipFill>
          <a:blip r:embed="rId3"/>
          <a:stretch>
            <a:fillRect/>
          </a:stretch>
        </p:blipFill>
        <p:spPr>
          <a:xfrm>
            <a:off x="838200" y="3859051"/>
            <a:ext cx="3426010" cy="1843769"/>
          </a:xfrm>
          <a:prstGeom prst="rect">
            <a:avLst/>
          </a:prstGeom>
        </p:spPr>
      </p:pic>
      <p:sp>
        <p:nvSpPr>
          <p:cNvPr id="5" name="TextBox 4">
            <a:extLst>
              <a:ext uri="{FF2B5EF4-FFF2-40B4-BE49-F238E27FC236}">
                <a16:creationId xmlns:a16="http://schemas.microsoft.com/office/drawing/2014/main" id="{7A1890FF-4889-47CB-AF8C-763C5F79C1B4}"/>
              </a:ext>
            </a:extLst>
          </p:cNvPr>
          <p:cNvSpPr txBox="1"/>
          <p:nvPr/>
        </p:nvSpPr>
        <p:spPr>
          <a:xfrm>
            <a:off x="838200" y="1557368"/>
            <a:ext cx="3537457" cy="2031325"/>
          </a:xfrm>
          <a:prstGeom prst="rect">
            <a:avLst/>
          </a:prstGeom>
          <a:noFill/>
        </p:spPr>
        <p:txBody>
          <a:bodyPr wrap="square" rtlCol="0">
            <a:spAutoFit/>
          </a:bodyPr>
          <a:lstStyle/>
          <a:p>
            <a:r>
              <a:rPr lang="en-US" dirty="0"/>
              <a:t>The player must acquire items hidden throughout the game, and use them to complete various tasks to progress through the levels. The game will end if the player fails in any of these tasks, and they will have to restart the level.</a:t>
            </a:r>
          </a:p>
        </p:txBody>
      </p:sp>
      <p:pic>
        <p:nvPicPr>
          <p:cNvPr id="6" name="Picture 5">
            <a:extLst>
              <a:ext uri="{FF2B5EF4-FFF2-40B4-BE49-F238E27FC236}">
                <a16:creationId xmlns:a16="http://schemas.microsoft.com/office/drawing/2014/main" id="{2E8D461E-83F8-4F11-9AC0-51D8137F8B15}"/>
              </a:ext>
            </a:extLst>
          </p:cNvPr>
          <p:cNvPicPr>
            <a:picLocks noChangeAspect="1"/>
          </p:cNvPicPr>
          <p:nvPr/>
        </p:nvPicPr>
        <p:blipFill>
          <a:blip r:embed="rId4"/>
          <a:stretch>
            <a:fillRect/>
          </a:stretch>
        </p:blipFill>
        <p:spPr>
          <a:xfrm>
            <a:off x="8627873" y="1382145"/>
            <a:ext cx="2270282" cy="1588242"/>
          </a:xfrm>
          <a:prstGeom prst="rect">
            <a:avLst/>
          </a:prstGeom>
        </p:spPr>
      </p:pic>
      <p:pic>
        <p:nvPicPr>
          <p:cNvPr id="7" name="Picture 6">
            <a:extLst>
              <a:ext uri="{FF2B5EF4-FFF2-40B4-BE49-F238E27FC236}">
                <a16:creationId xmlns:a16="http://schemas.microsoft.com/office/drawing/2014/main" id="{0FE041E2-2108-43A0-AB3E-289267433B5E}"/>
              </a:ext>
            </a:extLst>
          </p:cNvPr>
          <p:cNvPicPr>
            <a:picLocks noChangeAspect="1"/>
          </p:cNvPicPr>
          <p:nvPr/>
        </p:nvPicPr>
        <p:blipFill>
          <a:blip r:embed="rId5"/>
          <a:stretch>
            <a:fillRect/>
          </a:stretch>
        </p:blipFill>
        <p:spPr>
          <a:xfrm>
            <a:off x="4954392" y="1382144"/>
            <a:ext cx="2983298" cy="1501627"/>
          </a:xfrm>
          <a:prstGeom prst="rect">
            <a:avLst/>
          </a:prstGeom>
        </p:spPr>
      </p:pic>
    </p:spTree>
    <p:extLst>
      <p:ext uri="{BB962C8B-B14F-4D97-AF65-F5344CB8AC3E}">
        <p14:creationId xmlns:p14="http://schemas.microsoft.com/office/powerpoint/2010/main" val="8652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1F55-5AB5-4041-A33D-7995B9A777FD}"/>
              </a:ext>
            </a:extLst>
          </p:cNvPr>
          <p:cNvSpPr>
            <a:spLocks noGrp="1"/>
          </p:cNvSpPr>
          <p:nvPr>
            <p:ph type="title"/>
          </p:nvPr>
        </p:nvSpPr>
        <p:spPr/>
        <p:txBody>
          <a:bodyPr/>
          <a:lstStyle/>
          <a:p>
            <a:r>
              <a:rPr lang="en-US" dirty="0"/>
              <a:t>Menu and UI</a:t>
            </a:r>
          </a:p>
        </p:txBody>
      </p:sp>
      <p:pic>
        <p:nvPicPr>
          <p:cNvPr id="4" name="Picture 3">
            <a:extLst>
              <a:ext uri="{FF2B5EF4-FFF2-40B4-BE49-F238E27FC236}">
                <a16:creationId xmlns:a16="http://schemas.microsoft.com/office/drawing/2014/main" id="{01F97653-D17B-4505-A1C7-51FAB9C5F2D1}"/>
              </a:ext>
            </a:extLst>
          </p:cNvPr>
          <p:cNvPicPr>
            <a:picLocks noChangeAspect="1"/>
          </p:cNvPicPr>
          <p:nvPr/>
        </p:nvPicPr>
        <p:blipFill>
          <a:blip r:embed="rId2"/>
          <a:stretch>
            <a:fillRect/>
          </a:stretch>
        </p:blipFill>
        <p:spPr>
          <a:xfrm>
            <a:off x="6096000" y="1690688"/>
            <a:ext cx="5473570" cy="3074981"/>
          </a:xfrm>
          <a:prstGeom prst="rect">
            <a:avLst/>
          </a:prstGeom>
        </p:spPr>
      </p:pic>
      <p:sp>
        <p:nvSpPr>
          <p:cNvPr id="3" name="TextBox 2">
            <a:extLst>
              <a:ext uri="{FF2B5EF4-FFF2-40B4-BE49-F238E27FC236}">
                <a16:creationId xmlns:a16="http://schemas.microsoft.com/office/drawing/2014/main" id="{92CC2406-B108-4A77-9414-97FE8D615B5E}"/>
              </a:ext>
            </a:extLst>
          </p:cNvPr>
          <p:cNvSpPr txBox="1"/>
          <p:nvPr/>
        </p:nvSpPr>
        <p:spPr>
          <a:xfrm>
            <a:off x="838200" y="1921079"/>
            <a:ext cx="4329418" cy="1477328"/>
          </a:xfrm>
          <a:prstGeom prst="rect">
            <a:avLst/>
          </a:prstGeom>
          <a:noFill/>
        </p:spPr>
        <p:txBody>
          <a:bodyPr wrap="square" rtlCol="0">
            <a:spAutoFit/>
          </a:bodyPr>
          <a:lstStyle/>
          <a:p>
            <a:r>
              <a:rPr lang="en-US" dirty="0"/>
              <a:t>House of Shadows features a menu driven UI system that allows the player to modify their in game options, view the various interactable mouse options in the tutorial, and start and load their </a:t>
            </a:r>
            <a:r>
              <a:rPr lang="en-US"/>
              <a:t>save game files.</a:t>
            </a:r>
            <a:endParaRPr lang="en-US" dirty="0"/>
          </a:p>
        </p:txBody>
      </p:sp>
    </p:spTree>
    <p:extLst>
      <p:ext uri="{BB962C8B-B14F-4D97-AF65-F5344CB8AC3E}">
        <p14:creationId xmlns:p14="http://schemas.microsoft.com/office/powerpoint/2010/main" val="359444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A0C2-3F6E-4DA4-A3D2-DE8F34FFC775}"/>
              </a:ext>
            </a:extLst>
          </p:cNvPr>
          <p:cNvSpPr>
            <a:spLocks noGrp="1"/>
          </p:cNvSpPr>
          <p:nvPr>
            <p:ph type="title"/>
          </p:nvPr>
        </p:nvSpPr>
        <p:spPr/>
        <p:txBody>
          <a:bodyPr/>
          <a:lstStyle/>
          <a:p>
            <a:r>
              <a:rPr lang="en-US" dirty="0"/>
              <a:t>Inventory</a:t>
            </a:r>
          </a:p>
        </p:txBody>
      </p:sp>
      <p:pic>
        <p:nvPicPr>
          <p:cNvPr id="3" name="Picture 2">
            <a:extLst>
              <a:ext uri="{FF2B5EF4-FFF2-40B4-BE49-F238E27FC236}">
                <a16:creationId xmlns:a16="http://schemas.microsoft.com/office/drawing/2014/main" id="{F54E300D-1B80-4FA1-A042-038D9B45F203}"/>
              </a:ext>
            </a:extLst>
          </p:cNvPr>
          <p:cNvPicPr>
            <a:picLocks noChangeAspect="1"/>
          </p:cNvPicPr>
          <p:nvPr/>
        </p:nvPicPr>
        <p:blipFill>
          <a:blip r:embed="rId2"/>
          <a:stretch>
            <a:fillRect/>
          </a:stretch>
        </p:blipFill>
        <p:spPr>
          <a:xfrm>
            <a:off x="7700340" y="477400"/>
            <a:ext cx="3653460" cy="3601835"/>
          </a:xfrm>
          <a:prstGeom prst="rect">
            <a:avLst/>
          </a:prstGeom>
        </p:spPr>
      </p:pic>
      <p:sp>
        <p:nvSpPr>
          <p:cNvPr id="4" name="TextBox 3">
            <a:extLst>
              <a:ext uri="{FF2B5EF4-FFF2-40B4-BE49-F238E27FC236}">
                <a16:creationId xmlns:a16="http://schemas.microsoft.com/office/drawing/2014/main" id="{215FF4DE-F019-4B19-917F-1C64375F14DA}"/>
              </a:ext>
            </a:extLst>
          </p:cNvPr>
          <p:cNvSpPr txBox="1"/>
          <p:nvPr/>
        </p:nvSpPr>
        <p:spPr>
          <a:xfrm>
            <a:off x="475861" y="1334278"/>
            <a:ext cx="4264090" cy="2031325"/>
          </a:xfrm>
          <a:prstGeom prst="rect">
            <a:avLst/>
          </a:prstGeom>
          <a:noFill/>
        </p:spPr>
        <p:txBody>
          <a:bodyPr wrap="square" rtlCol="0">
            <a:spAutoFit/>
          </a:bodyPr>
          <a:lstStyle/>
          <a:p>
            <a:r>
              <a:rPr lang="en-US" dirty="0"/>
              <a:t>The player must acquire ten items to progress through all of the levels available in the game. Once acquired the items will be viewable from the inventory screen, and often the player will be prompted to use the item, once they enter an area where it is necessary.</a:t>
            </a:r>
          </a:p>
        </p:txBody>
      </p:sp>
      <p:pic>
        <p:nvPicPr>
          <p:cNvPr id="6" name="Picture 5">
            <a:extLst>
              <a:ext uri="{FF2B5EF4-FFF2-40B4-BE49-F238E27FC236}">
                <a16:creationId xmlns:a16="http://schemas.microsoft.com/office/drawing/2014/main" id="{B55CCB1C-8B79-4139-96CD-2F42CF921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066" y="4039430"/>
            <a:ext cx="1286989" cy="1178996"/>
          </a:xfrm>
          <a:prstGeom prst="rect">
            <a:avLst/>
          </a:prstGeom>
        </p:spPr>
      </p:pic>
      <p:pic>
        <p:nvPicPr>
          <p:cNvPr id="8" name="Picture 7">
            <a:extLst>
              <a:ext uri="{FF2B5EF4-FFF2-40B4-BE49-F238E27FC236}">
                <a16:creationId xmlns:a16="http://schemas.microsoft.com/office/drawing/2014/main" id="{17EF8538-4E8C-496D-B209-B4E98EC20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122" y="4111010"/>
            <a:ext cx="1564351" cy="1325563"/>
          </a:xfrm>
          <a:prstGeom prst="rect">
            <a:avLst/>
          </a:prstGeom>
        </p:spPr>
      </p:pic>
      <p:pic>
        <p:nvPicPr>
          <p:cNvPr id="10" name="Picture 9">
            <a:extLst>
              <a:ext uri="{FF2B5EF4-FFF2-40B4-BE49-F238E27FC236}">
                <a16:creationId xmlns:a16="http://schemas.microsoft.com/office/drawing/2014/main" id="{FB3D37DB-B0DA-4347-A2D6-1D7E93C547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60" y="5691503"/>
            <a:ext cx="999931" cy="999931"/>
          </a:xfrm>
          <a:prstGeom prst="rect">
            <a:avLst/>
          </a:prstGeom>
        </p:spPr>
      </p:pic>
      <p:pic>
        <p:nvPicPr>
          <p:cNvPr id="12" name="Picture 11">
            <a:extLst>
              <a:ext uri="{FF2B5EF4-FFF2-40B4-BE49-F238E27FC236}">
                <a16:creationId xmlns:a16="http://schemas.microsoft.com/office/drawing/2014/main" id="{04317981-28EA-410A-A9AA-AADAF3FE38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717" y="5762505"/>
            <a:ext cx="1099623" cy="1150421"/>
          </a:xfrm>
          <a:prstGeom prst="rect">
            <a:avLst/>
          </a:prstGeom>
        </p:spPr>
      </p:pic>
      <p:pic>
        <p:nvPicPr>
          <p:cNvPr id="14" name="Picture 13">
            <a:extLst>
              <a:ext uri="{FF2B5EF4-FFF2-40B4-BE49-F238E27FC236}">
                <a16:creationId xmlns:a16="http://schemas.microsoft.com/office/drawing/2014/main" id="{4C4118D0-9509-4172-AA63-43056D6ED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9842" y="5614952"/>
            <a:ext cx="1419273" cy="1061498"/>
          </a:xfrm>
          <a:prstGeom prst="rect">
            <a:avLst/>
          </a:prstGeom>
        </p:spPr>
      </p:pic>
      <p:pic>
        <p:nvPicPr>
          <p:cNvPr id="16" name="Picture 15">
            <a:extLst>
              <a:ext uri="{FF2B5EF4-FFF2-40B4-BE49-F238E27FC236}">
                <a16:creationId xmlns:a16="http://schemas.microsoft.com/office/drawing/2014/main" id="{86CCCC4D-15D7-4B06-80D6-624B8E4BC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756" y="5510394"/>
            <a:ext cx="1461573" cy="974382"/>
          </a:xfrm>
          <a:prstGeom prst="rect">
            <a:avLst/>
          </a:prstGeom>
        </p:spPr>
      </p:pic>
      <p:pic>
        <p:nvPicPr>
          <p:cNvPr id="18" name="Picture 17">
            <a:extLst>
              <a:ext uri="{FF2B5EF4-FFF2-40B4-BE49-F238E27FC236}">
                <a16:creationId xmlns:a16="http://schemas.microsoft.com/office/drawing/2014/main" id="{B019205D-9230-4BDB-9403-9EB1AD8460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5671" y="5408087"/>
            <a:ext cx="1177342" cy="1178996"/>
          </a:xfrm>
          <a:prstGeom prst="rect">
            <a:avLst/>
          </a:prstGeom>
        </p:spPr>
      </p:pic>
      <p:pic>
        <p:nvPicPr>
          <p:cNvPr id="20" name="Picture 19">
            <a:extLst>
              <a:ext uri="{FF2B5EF4-FFF2-40B4-BE49-F238E27FC236}">
                <a16:creationId xmlns:a16="http://schemas.microsoft.com/office/drawing/2014/main" id="{C07D45F9-07C7-43BC-A290-990B9A52C6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1715" y="3834882"/>
            <a:ext cx="1421985" cy="2015412"/>
          </a:xfrm>
          <a:prstGeom prst="rect">
            <a:avLst/>
          </a:prstGeom>
        </p:spPr>
      </p:pic>
      <p:pic>
        <p:nvPicPr>
          <p:cNvPr id="22" name="Picture 21">
            <a:extLst>
              <a:ext uri="{FF2B5EF4-FFF2-40B4-BE49-F238E27FC236}">
                <a16:creationId xmlns:a16="http://schemas.microsoft.com/office/drawing/2014/main" id="{DA9D9D43-CF30-4290-BF0D-9D57738E30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0080" y="5676492"/>
            <a:ext cx="770962" cy="770962"/>
          </a:xfrm>
          <a:prstGeom prst="rect">
            <a:avLst/>
          </a:prstGeom>
        </p:spPr>
      </p:pic>
      <p:pic>
        <p:nvPicPr>
          <p:cNvPr id="24" name="Picture 23">
            <a:extLst>
              <a:ext uri="{FF2B5EF4-FFF2-40B4-BE49-F238E27FC236}">
                <a16:creationId xmlns:a16="http://schemas.microsoft.com/office/drawing/2014/main" id="{C88C7286-694A-45D7-8398-6B471A9F39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55884" y="4024348"/>
            <a:ext cx="1325563" cy="1325563"/>
          </a:xfrm>
          <a:prstGeom prst="rect">
            <a:avLst/>
          </a:prstGeom>
        </p:spPr>
      </p:pic>
    </p:spTree>
    <p:extLst>
      <p:ext uri="{BB962C8B-B14F-4D97-AF65-F5344CB8AC3E}">
        <p14:creationId xmlns:p14="http://schemas.microsoft.com/office/powerpoint/2010/main" val="13081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EA2DF1-2DE8-44AA-9083-D58673AC001D}"/>
              </a:ext>
            </a:extLst>
          </p:cNvPr>
          <p:cNvPicPr>
            <a:picLocks noChangeAspect="1"/>
          </p:cNvPicPr>
          <p:nvPr/>
        </p:nvPicPr>
        <p:blipFill>
          <a:blip r:embed="rId2"/>
          <a:stretch>
            <a:fillRect/>
          </a:stretch>
        </p:blipFill>
        <p:spPr>
          <a:xfrm>
            <a:off x="5306496" y="3202351"/>
            <a:ext cx="6350241" cy="3209662"/>
          </a:xfrm>
          <a:prstGeom prst="rect">
            <a:avLst/>
          </a:prstGeom>
        </p:spPr>
      </p:pic>
      <p:pic>
        <p:nvPicPr>
          <p:cNvPr id="8" name="Picture 7">
            <a:extLst>
              <a:ext uri="{FF2B5EF4-FFF2-40B4-BE49-F238E27FC236}">
                <a16:creationId xmlns:a16="http://schemas.microsoft.com/office/drawing/2014/main" id="{8716DC57-D861-466C-9733-A547781A6AEE}"/>
              </a:ext>
            </a:extLst>
          </p:cNvPr>
          <p:cNvPicPr>
            <a:picLocks noChangeAspect="1"/>
          </p:cNvPicPr>
          <p:nvPr/>
        </p:nvPicPr>
        <p:blipFill>
          <a:blip r:embed="rId3"/>
          <a:stretch>
            <a:fillRect/>
          </a:stretch>
        </p:blipFill>
        <p:spPr>
          <a:xfrm>
            <a:off x="-85021" y="3472212"/>
            <a:ext cx="6159390" cy="3092348"/>
          </a:xfrm>
          <a:prstGeom prst="rect">
            <a:avLst/>
          </a:prstGeom>
        </p:spPr>
      </p:pic>
      <p:pic>
        <p:nvPicPr>
          <p:cNvPr id="9" name="Picture 8">
            <a:extLst>
              <a:ext uri="{FF2B5EF4-FFF2-40B4-BE49-F238E27FC236}">
                <a16:creationId xmlns:a16="http://schemas.microsoft.com/office/drawing/2014/main" id="{CFB29DED-EB95-458F-8262-67598C3D6B5D}"/>
              </a:ext>
            </a:extLst>
          </p:cNvPr>
          <p:cNvPicPr>
            <a:picLocks noChangeAspect="1"/>
          </p:cNvPicPr>
          <p:nvPr/>
        </p:nvPicPr>
        <p:blipFill>
          <a:blip r:embed="rId4"/>
          <a:stretch>
            <a:fillRect/>
          </a:stretch>
        </p:blipFill>
        <p:spPr>
          <a:xfrm>
            <a:off x="535263" y="687898"/>
            <a:ext cx="5788932" cy="2906397"/>
          </a:xfrm>
          <a:prstGeom prst="rect">
            <a:avLst/>
          </a:prstGeom>
        </p:spPr>
      </p:pic>
      <p:pic>
        <p:nvPicPr>
          <p:cNvPr id="14" name="Picture 13">
            <a:extLst>
              <a:ext uri="{FF2B5EF4-FFF2-40B4-BE49-F238E27FC236}">
                <a16:creationId xmlns:a16="http://schemas.microsoft.com/office/drawing/2014/main" id="{85C7CD4E-01C6-4DA0-9DA4-9A8B5A766F1A}"/>
              </a:ext>
            </a:extLst>
          </p:cNvPr>
          <p:cNvPicPr>
            <a:picLocks noChangeAspect="1"/>
          </p:cNvPicPr>
          <p:nvPr/>
        </p:nvPicPr>
        <p:blipFill>
          <a:blip r:embed="rId5"/>
          <a:stretch>
            <a:fillRect/>
          </a:stretch>
        </p:blipFill>
        <p:spPr>
          <a:xfrm>
            <a:off x="801053" y="3357141"/>
            <a:ext cx="5398229" cy="2391677"/>
          </a:xfrm>
          <a:prstGeom prst="rect">
            <a:avLst/>
          </a:prstGeom>
        </p:spPr>
      </p:pic>
      <p:pic>
        <p:nvPicPr>
          <p:cNvPr id="15" name="Picture 14">
            <a:extLst>
              <a:ext uri="{FF2B5EF4-FFF2-40B4-BE49-F238E27FC236}">
                <a16:creationId xmlns:a16="http://schemas.microsoft.com/office/drawing/2014/main" id="{DAF470B1-56C5-44C8-B14A-06170CBD5C6E}"/>
              </a:ext>
            </a:extLst>
          </p:cNvPr>
          <p:cNvPicPr>
            <a:picLocks noChangeAspect="1"/>
          </p:cNvPicPr>
          <p:nvPr/>
        </p:nvPicPr>
        <p:blipFill>
          <a:blip r:embed="rId6"/>
          <a:stretch>
            <a:fillRect/>
          </a:stretch>
        </p:blipFill>
        <p:spPr>
          <a:xfrm>
            <a:off x="-128719" y="434808"/>
            <a:ext cx="4128026" cy="2511149"/>
          </a:xfrm>
          <a:prstGeom prst="rect">
            <a:avLst/>
          </a:prstGeom>
        </p:spPr>
      </p:pic>
      <p:pic>
        <p:nvPicPr>
          <p:cNvPr id="16" name="Picture 15">
            <a:extLst>
              <a:ext uri="{FF2B5EF4-FFF2-40B4-BE49-F238E27FC236}">
                <a16:creationId xmlns:a16="http://schemas.microsoft.com/office/drawing/2014/main" id="{031305BA-DD79-475C-A367-3552DED50AB2}"/>
              </a:ext>
            </a:extLst>
          </p:cNvPr>
          <p:cNvPicPr>
            <a:picLocks noChangeAspect="1"/>
          </p:cNvPicPr>
          <p:nvPr/>
        </p:nvPicPr>
        <p:blipFill>
          <a:blip r:embed="rId7"/>
          <a:stretch>
            <a:fillRect/>
          </a:stretch>
        </p:blipFill>
        <p:spPr>
          <a:xfrm>
            <a:off x="6503572" y="72617"/>
            <a:ext cx="5838826" cy="3014663"/>
          </a:xfrm>
          <a:prstGeom prst="rect">
            <a:avLst/>
          </a:prstGeom>
        </p:spPr>
      </p:pic>
    </p:spTree>
    <p:extLst>
      <p:ext uri="{BB962C8B-B14F-4D97-AF65-F5344CB8AC3E}">
        <p14:creationId xmlns:p14="http://schemas.microsoft.com/office/powerpoint/2010/main" val="243650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048721-775D-4685-84EC-C643ED2E298B}"/>
              </a:ext>
            </a:extLst>
          </p:cNvPr>
          <p:cNvPicPr>
            <a:picLocks noChangeAspect="1"/>
          </p:cNvPicPr>
          <p:nvPr/>
        </p:nvPicPr>
        <p:blipFill>
          <a:blip r:embed="rId2"/>
          <a:stretch>
            <a:fillRect/>
          </a:stretch>
        </p:blipFill>
        <p:spPr>
          <a:xfrm>
            <a:off x="395288" y="2452784"/>
            <a:ext cx="5044233" cy="2573588"/>
          </a:xfrm>
          <a:prstGeom prst="rect">
            <a:avLst/>
          </a:prstGeom>
        </p:spPr>
      </p:pic>
      <p:pic>
        <p:nvPicPr>
          <p:cNvPr id="3" name="Picture 2">
            <a:extLst>
              <a:ext uri="{FF2B5EF4-FFF2-40B4-BE49-F238E27FC236}">
                <a16:creationId xmlns:a16="http://schemas.microsoft.com/office/drawing/2014/main" id="{AAFF3235-BCD1-4826-A269-705B1F6591EF}"/>
              </a:ext>
            </a:extLst>
          </p:cNvPr>
          <p:cNvPicPr>
            <a:picLocks noChangeAspect="1"/>
          </p:cNvPicPr>
          <p:nvPr/>
        </p:nvPicPr>
        <p:blipFill>
          <a:blip r:embed="rId3"/>
          <a:stretch>
            <a:fillRect/>
          </a:stretch>
        </p:blipFill>
        <p:spPr>
          <a:xfrm>
            <a:off x="866978" y="69523"/>
            <a:ext cx="4697628" cy="2433191"/>
          </a:xfrm>
          <a:prstGeom prst="rect">
            <a:avLst/>
          </a:prstGeom>
        </p:spPr>
      </p:pic>
      <p:pic>
        <p:nvPicPr>
          <p:cNvPr id="5" name="Picture 4">
            <a:extLst>
              <a:ext uri="{FF2B5EF4-FFF2-40B4-BE49-F238E27FC236}">
                <a16:creationId xmlns:a16="http://schemas.microsoft.com/office/drawing/2014/main" id="{05AE3B51-B788-47C0-9B04-E5CA3C04038E}"/>
              </a:ext>
            </a:extLst>
          </p:cNvPr>
          <p:cNvPicPr>
            <a:picLocks noChangeAspect="1"/>
          </p:cNvPicPr>
          <p:nvPr/>
        </p:nvPicPr>
        <p:blipFill>
          <a:blip r:embed="rId4"/>
          <a:stretch>
            <a:fillRect/>
          </a:stretch>
        </p:blipFill>
        <p:spPr>
          <a:xfrm>
            <a:off x="6096000" y="2951340"/>
            <a:ext cx="3572082" cy="1832607"/>
          </a:xfrm>
          <a:prstGeom prst="rect">
            <a:avLst/>
          </a:prstGeom>
        </p:spPr>
      </p:pic>
      <p:pic>
        <p:nvPicPr>
          <p:cNvPr id="6" name="Picture 5">
            <a:extLst>
              <a:ext uri="{FF2B5EF4-FFF2-40B4-BE49-F238E27FC236}">
                <a16:creationId xmlns:a16="http://schemas.microsoft.com/office/drawing/2014/main" id="{E0EA2DF1-2DE8-44AA-9083-D58673AC001D}"/>
              </a:ext>
            </a:extLst>
          </p:cNvPr>
          <p:cNvPicPr>
            <a:picLocks noChangeAspect="1"/>
          </p:cNvPicPr>
          <p:nvPr/>
        </p:nvPicPr>
        <p:blipFill>
          <a:blip r:embed="rId5"/>
          <a:stretch>
            <a:fillRect/>
          </a:stretch>
        </p:blipFill>
        <p:spPr>
          <a:xfrm>
            <a:off x="206654" y="3631780"/>
            <a:ext cx="4520425" cy="2284801"/>
          </a:xfrm>
          <a:prstGeom prst="rect">
            <a:avLst/>
          </a:prstGeom>
        </p:spPr>
      </p:pic>
      <p:pic>
        <p:nvPicPr>
          <p:cNvPr id="7" name="Picture 6">
            <a:extLst>
              <a:ext uri="{FF2B5EF4-FFF2-40B4-BE49-F238E27FC236}">
                <a16:creationId xmlns:a16="http://schemas.microsoft.com/office/drawing/2014/main" id="{47C781DA-88B6-4F47-8041-223DC7606982}"/>
              </a:ext>
            </a:extLst>
          </p:cNvPr>
          <p:cNvPicPr>
            <a:picLocks noChangeAspect="1"/>
          </p:cNvPicPr>
          <p:nvPr/>
        </p:nvPicPr>
        <p:blipFill>
          <a:blip r:embed="rId6"/>
          <a:stretch>
            <a:fillRect/>
          </a:stretch>
        </p:blipFill>
        <p:spPr>
          <a:xfrm>
            <a:off x="5528939" y="1650330"/>
            <a:ext cx="1396634" cy="1090571"/>
          </a:xfrm>
          <a:prstGeom prst="rect">
            <a:avLst/>
          </a:prstGeom>
        </p:spPr>
      </p:pic>
      <p:pic>
        <p:nvPicPr>
          <p:cNvPr id="8" name="Picture 7">
            <a:extLst>
              <a:ext uri="{FF2B5EF4-FFF2-40B4-BE49-F238E27FC236}">
                <a16:creationId xmlns:a16="http://schemas.microsoft.com/office/drawing/2014/main" id="{8716DC57-D861-466C-9733-A547781A6AEE}"/>
              </a:ext>
            </a:extLst>
          </p:cNvPr>
          <p:cNvPicPr>
            <a:picLocks noChangeAspect="1"/>
          </p:cNvPicPr>
          <p:nvPr/>
        </p:nvPicPr>
        <p:blipFill>
          <a:blip r:embed="rId7"/>
          <a:stretch>
            <a:fillRect/>
          </a:stretch>
        </p:blipFill>
        <p:spPr>
          <a:xfrm>
            <a:off x="8963349" y="491537"/>
            <a:ext cx="2840977" cy="1426325"/>
          </a:xfrm>
          <a:prstGeom prst="rect">
            <a:avLst/>
          </a:prstGeom>
        </p:spPr>
      </p:pic>
      <p:pic>
        <p:nvPicPr>
          <p:cNvPr id="9" name="Picture 8">
            <a:extLst>
              <a:ext uri="{FF2B5EF4-FFF2-40B4-BE49-F238E27FC236}">
                <a16:creationId xmlns:a16="http://schemas.microsoft.com/office/drawing/2014/main" id="{CFB29DED-EB95-458F-8262-67598C3D6B5D}"/>
              </a:ext>
            </a:extLst>
          </p:cNvPr>
          <p:cNvPicPr>
            <a:picLocks noChangeAspect="1"/>
          </p:cNvPicPr>
          <p:nvPr/>
        </p:nvPicPr>
        <p:blipFill>
          <a:blip r:embed="rId8"/>
          <a:stretch>
            <a:fillRect/>
          </a:stretch>
        </p:blipFill>
        <p:spPr>
          <a:xfrm>
            <a:off x="6227256" y="85255"/>
            <a:ext cx="3650168" cy="1832607"/>
          </a:xfrm>
          <a:prstGeom prst="rect">
            <a:avLst/>
          </a:prstGeom>
        </p:spPr>
      </p:pic>
    </p:spTree>
    <p:extLst>
      <p:ext uri="{BB962C8B-B14F-4D97-AF65-F5344CB8AC3E}">
        <p14:creationId xmlns:p14="http://schemas.microsoft.com/office/powerpoint/2010/main" val="1948668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251</Words>
  <Application>Microsoft Office PowerPoint</Application>
  <PresentationFormat>Widescreen</PresentationFormat>
  <Paragraphs>21</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Bahnschrift</vt:lpstr>
      <vt:lpstr>Calibri</vt:lpstr>
      <vt:lpstr>Calibri Light</vt:lpstr>
      <vt:lpstr>Endor</vt:lpstr>
      <vt:lpstr>Living by Numbers</vt:lpstr>
      <vt:lpstr>Office Theme</vt:lpstr>
      <vt:lpstr>House of Shadows</vt:lpstr>
      <vt:lpstr>What is House of Shadows?</vt:lpstr>
      <vt:lpstr>Begin by Choosing Your Character</vt:lpstr>
      <vt:lpstr>The House</vt:lpstr>
      <vt:lpstr>Minigames</vt:lpstr>
      <vt:lpstr>Menu and UI</vt:lpstr>
      <vt:lpstr>Inventory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of Shadows</dc:title>
  <dc:creator>Laurel Tyndall</dc:creator>
  <cp:lastModifiedBy>Justin Masters</cp:lastModifiedBy>
  <cp:revision>14</cp:revision>
  <dcterms:created xsi:type="dcterms:W3CDTF">2019-04-04T21:48:19Z</dcterms:created>
  <dcterms:modified xsi:type="dcterms:W3CDTF">2019-04-15T21:22:27Z</dcterms:modified>
</cp:coreProperties>
</file>